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6Fo/GpQdO3W8b7g4SU1OCJhao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492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ym typeface="Times New Roman"/>
            </a:endParaRPr>
          </a:p>
        </p:txBody>
      </p:sp>
      <p:sp>
        <p:nvSpPr>
          <p:cNvPr id="43" name="Google Shape;4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60960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891eac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5891eac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5891eac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5891eac8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5891eac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5891eac8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litics 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810705" y="1111046"/>
            <a:ext cx="77724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ubTitle" idx="1"/>
          </p:nvPr>
        </p:nvSpPr>
        <p:spPr>
          <a:xfrm>
            <a:off x="810705" y="1750531"/>
            <a:ext cx="68580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705" y="4282782"/>
            <a:ext cx="627299" cy="86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334951" y="266875"/>
            <a:ext cx="470474" cy="114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965201" y="615100"/>
            <a:ext cx="733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/>
          <p:nvPr/>
        </p:nvSpPr>
        <p:spPr>
          <a:xfrm>
            <a:off x="8333294" y="4679632"/>
            <a:ext cx="81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359E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 l="37812" t="17509" r="53521" b="31783"/>
          <a:stretch/>
        </p:blipFill>
        <p:spPr>
          <a:xfrm>
            <a:off x="0" y="584200"/>
            <a:ext cx="205193" cy="455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itics Title Slide">
  <p:cSld name="Politics 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ctrTitle"/>
          </p:nvPr>
        </p:nvSpPr>
        <p:spPr>
          <a:xfrm>
            <a:off x="810705" y="1111046"/>
            <a:ext cx="77724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ubTitle" idx="1"/>
          </p:nvPr>
        </p:nvSpPr>
        <p:spPr>
          <a:xfrm>
            <a:off x="810705" y="1750531"/>
            <a:ext cx="68580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705" y="4282782"/>
            <a:ext cx="627299" cy="86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334951" y="266875"/>
            <a:ext cx="470474" cy="114762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965201" y="615099"/>
            <a:ext cx="7339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/>
          <p:nvPr/>
        </p:nvSpPr>
        <p:spPr>
          <a:xfrm>
            <a:off x="8333294" y="4679632"/>
            <a:ext cx="81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2">
            <a:alphaModFix/>
          </a:blip>
          <a:srcRect l="37812" t="17509" r="53521" b="31783"/>
          <a:stretch/>
        </p:blipFill>
        <p:spPr>
          <a:xfrm>
            <a:off x="0" y="584200"/>
            <a:ext cx="205193" cy="455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BEW - N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965201" y="615100"/>
            <a:ext cx="733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/>
          <p:nvPr/>
        </p:nvSpPr>
        <p:spPr>
          <a:xfrm>
            <a:off x="8333294" y="4679632"/>
            <a:ext cx="81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359E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965201" y="615099"/>
            <a:ext cx="7339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965201" y="1661245"/>
            <a:ext cx="73398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" name="Google Shape;10;p17" descr="ibew-fist–large-msg-122151839586 – IBEW LOCAL UNION 903"/>
          <p:cNvPicPr preferRelativeResize="0"/>
          <p:nvPr/>
        </p:nvPicPr>
        <p:blipFill rotWithShape="1">
          <a:blip r:embed="rId8">
            <a:alphaModFix/>
          </a:blip>
          <a:srcRect l="1954" r="787"/>
          <a:stretch/>
        </p:blipFill>
        <p:spPr>
          <a:xfrm>
            <a:off x="8430532" y="109007"/>
            <a:ext cx="632519" cy="647106"/>
          </a:xfrm>
          <a:custGeom>
            <a:avLst/>
            <a:gdLst/>
            <a:ahLst/>
            <a:cxnLst/>
            <a:rect l="l" t="t" r="r" b="b"/>
            <a:pathLst>
              <a:path w="6170914" h="6313225" extrusionOk="0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bew.org/ibewpac/contribute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bewaction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ew.org/political/bbb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governmentaffairs@ibew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overnmentaffairs@ibew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241936" y="241300"/>
            <a:ext cx="8660121" cy="4660901"/>
          </a:xfrm>
          <a:custGeom>
            <a:avLst/>
            <a:gdLst/>
            <a:ahLst/>
            <a:cxnLst/>
            <a:rect l="l" t="t" r="r" b="b"/>
            <a:pathLst>
              <a:path w="11546828" h="6214534" extrusionOk="0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70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/>
          <p:nvPr/>
        </p:nvSpPr>
        <p:spPr>
          <a:xfrm flipH="1">
            <a:off x="6432420" y="2501900"/>
            <a:ext cx="2469000" cy="2400300"/>
          </a:xfrm>
          <a:prstGeom prst="rtTriangle">
            <a:avLst/>
          </a:prstGeom>
          <a:solidFill>
            <a:srgbClr val="283F6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3">
            <a:alphaModFix amt="20000"/>
          </a:blip>
          <a:srcRect b="3772"/>
          <a:stretch/>
        </p:blipFill>
        <p:spPr>
          <a:xfrm>
            <a:off x="477641" y="503286"/>
            <a:ext cx="3303049" cy="416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ibew-fist–large-msg-122151839586 – IBEW LOCAL UNION 903"/>
          <p:cNvPicPr preferRelativeResize="0"/>
          <p:nvPr/>
        </p:nvPicPr>
        <p:blipFill rotWithShape="1">
          <a:blip r:embed="rId4">
            <a:alphaModFix/>
          </a:blip>
          <a:srcRect l="1954" r="787"/>
          <a:stretch/>
        </p:blipFill>
        <p:spPr>
          <a:xfrm>
            <a:off x="8325294" y="4333657"/>
            <a:ext cx="632519" cy="647106"/>
          </a:xfrm>
          <a:custGeom>
            <a:avLst/>
            <a:gdLst/>
            <a:ahLst/>
            <a:cxnLst/>
            <a:rect l="l" t="t" r="r" b="b"/>
            <a:pathLst>
              <a:path w="6170914" h="6313225" extrusionOk="0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2535701" y="1000475"/>
            <a:ext cx="5865600" cy="3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r>
              <a:rPr lang="en" sz="2800" b="1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District Progress Meeting</a:t>
            </a:r>
            <a:endParaRPr sz="200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Danielle Eckert</a:t>
            </a:r>
            <a:endParaRPr sz="13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Director, Government Affairs Department</a:t>
            </a:r>
            <a:endParaRPr sz="11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IBEW</a:t>
            </a:r>
            <a:endParaRPr sz="11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/>
        </p:nvSpPr>
        <p:spPr>
          <a:xfrm>
            <a:off x="673492" y="306531"/>
            <a:ext cx="7339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" sz="2400" b="1" i="0" u="none" strike="noStrike" cap="none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Budget Reconciliation (1/2)</a:t>
            </a:r>
            <a:endParaRPr sz="2400" b="1" i="0" u="none" strike="noStrike" cap="none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1639920" y="1777383"/>
            <a:ext cx="2047800" cy="1142100"/>
          </a:xfrm>
          <a:prstGeom prst="roundRect">
            <a:avLst>
              <a:gd name="adj" fmla="val 16667"/>
            </a:avLst>
          </a:prstGeom>
          <a:solidFill>
            <a:srgbClr val="283F6D"/>
          </a:solidFill>
          <a:ln w="12700" cap="flat" cmpd="sng">
            <a:solidFill>
              <a:srgbClr val="283F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the budget resolution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4103325" y="1448875"/>
            <a:ext cx="4668000" cy="33582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8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SENATE DEMOCRATS’ RESOLUTION</a:t>
            </a:r>
            <a:endParaRPr sz="1200" b="0" i="0" u="none" strike="noStrike" cap="none">
              <a:solidFill>
                <a:srgbClr val="283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Senate Majority Leader Schumer (D-NY) released reconciliation instructions for Senate committees to draft the details of the spending bill. The resolution currently allocates the following funds to each committee: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Health, Education, Labor, and Pensions: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$726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Banking: 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$332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$198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$135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Judiciary: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$107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Commerce: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$83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 and Public Works: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$67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Homeland Security: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$37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Business: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$25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Affairs: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$20.5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Veterans Affairs: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$18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Finance: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~$1 billion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359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85" y="2197206"/>
            <a:ext cx="514652" cy="559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7"/>
          <p:cNvCxnSpPr>
            <a:stCxn id="128" idx="3"/>
          </p:cNvCxnSpPr>
          <p:nvPr/>
        </p:nvCxnSpPr>
        <p:spPr>
          <a:xfrm>
            <a:off x="3687720" y="2348433"/>
            <a:ext cx="415800" cy="0"/>
          </a:xfrm>
          <a:prstGeom prst="straightConnector1">
            <a:avLst/>
          </a:prstGeom>
          <a:noFill/>
          <a:ln w="9525" cap="flat" cmpd="sng">
            <a:solidFill>
              <a:srgbClr val="283F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7"/>
          <p:cNvSpPr txBox="1"/>
          <p:nvPr/>
        </p:nvSpPr>
        <p:spPr>
          <a:xfrm>
            <a:off x="673492" y="705147"/>
            <a:ext cx="783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Senate Democrats released a $3.5 trillion budget resolution proposal for “human infrastructure” as a part of a “go-it-alone plan” separate from the $1.2 trillion bill focusing on physical infrastructure</a:t>
            </a:r>
            <a:endParaRPr sz="1400" b="0" i="0" u="none" strike="noStrike" cap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673493" y="202887"/>
            <a:ext cx="7339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673492" y="734045"/>
            <a:ext cx="783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 Speaker Nancy Pelosi (D-CA) pledged to have an infrastructure bill approved by the end of the month along with the reconciliation bill</a:t>
            </a:r>
            <a:endParaRPr sz="1400" b="1" i="0" u="none" strike="noStrike" cap="non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673492" y="389052"/>
            <a:ext cx="733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" sz="2400" b="1" i="0" u="none" strike="noStrike" cap="none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Budget Reconciliation (2/2)</a:t>
            </a:r>
            <a:endParaRPr sz="2400" b="1" i="0" u="none" strike="noStrike" cap="none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954120" y="1777383"/>
            <a:ext cx="2047800" cy="1142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8B8C8B"/>
                </a:solidFill>
                <a:latin typeface="Arial"/>
                <a:ea typeface="Arial"/>
                <a:cs typeface="Arial"/>
                <a:sym typeface="Arial"/>
              </a:rPr>
              <a:t>Overview of the budget resolution</a:t>
            </a:r>
            <a:endParaRPr sz="1400" b="0" i="0" u="none" strike="noStrike" cap="none">
              <a:solidFill>
                <a:srgbClr val="8B8C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954120" y="3495077"/>
            <a:ext cx="2047800" cy="1081500"/>
          </a:xfrm>
          <a:prstGeom prst="roundRect">
            <a:avLst>
              <a:gd name="adj" fmla="val 16667"/>
            </a:avLst>
          </a:prstGeom>
          <a:solidFill>
            <a:srgbClr val="283F6D"/>
          </a:solidFill>
          <a:ln w="12700" cap="flat" cmpd="sng">
            <a:solidFill>
              <a:srgbClr val="283F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 arguments and forecast for the bills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85" y="2197206"/>
            <a:ext cx="514652" cy="559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8"/>
          <p:cNvCxnSpPr/>
          <p:nvPr/>
        </p:nvCxnSpPr>
        <p:spPr>
          <a:xfrm>
            <a:off x="3001920" y="2348433"/>
            <a:ext cx="415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092" y="3748963"/>
            <a:ext cx="574945" cy="5737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3270450" y="1246200"/>
            <a:ext cx="5543100" cy="38211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1" i="0" u="none" strike="noStrike" cap="none">
                <a:solidFill>
                  <a:srgbClr val="283F6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RECONCILIATION CONSTRAINTS</a:t>
            </a:r>
            <a:endParaRPr sz="800" b="1" i="0" u="none" strike="noStrike" cap="none">
              <a:solidFill>
                <a:srgbClr val="283F6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▪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Senate rules blocked Democrats’ plans to put 8 million undocumented immigrants on a path to citizenship, sending Democrats back to the drawing board to include immigration policies in the spending bill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▪"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September 20, Pelosi told Democratic colleagues to prepare for adjustments to the reconciliation bill to accommodate Senate constraints for fast tracking the budget process</a:t>
            </a:r>
            <a:b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900" b="0" i="0" u="none" strike="noStrike" cap="none">
              <a:solidFill>
                <a:srgbClr val="359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83F6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NEXT STEPS</a:t>
            </a:r>
            <a:endParaRPr sz="1200" b="1" i="0" u="none" strike="noStrike" cap="none">
              <a:solidFill>
                <a:srgbClr val="283F6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▪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House Democratic caucus is scheduled to meet Monday, September 27, to negotiate divisions between centrists and progressives currently threatening the timeline for passage of both the $1 trillion infrastructure bill and the $3.5 trillion reconciliation package which passed a key House Committee on Saturday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▪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Adjustments to the spending measures will be made according to the Byrd rule and budget reconciliation process, requiring the Senate to pass the bill with a simple majority and constraints for any extraneous provisions; Democrats can only lose 3 votes in the House to pass the bill unilaterally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▪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Pelosi rescheduled the House vote for the bipartisan infrastructure bill to Thursday, October 1</a:t>
            </a:r>
            <a:r>
              <a:rPr lang="en" sz="9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allowing more time to finalize the budget resolution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▪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220-211 vote, House Democrats approved a bill raising the debt limit through early December, pairing it alongside a emergency funding for communities recovering from natural disasters and Afghan refugees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/>
        </p:nvSpPr>
        <p:spPr>
          <a:xfrm>
            <a:off x="673493" y="444738"/>
            <a:ext cx="7339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609307" y="669844"/>
            <a:ext cx="783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provisions from Senate committees’ set to a target date of September 15 legislation, prior to the development of a final spending bill</a:t>
            </a:r>
            <a:endParaRPr sz="1400" b="1" i="0" u="none" strike="noStrike" cap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609300" y="312350"/>
            <a:ext cx="740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" sz="2200" b="1" i="0" u="none" strike="noStrike" cap="none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Highlights from Committee markups</a:t>
            </a:r>
            <a:endParaRPr sz="2200" b="1" i="0" u="none" strike="noStrike" cap="none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802288" y="2919200"/>
            <a:ext cx="3780600" cy="20076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359E8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803574" y="1248975"/>
            <a:ext cx="3780600" cy="160351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359E8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4829600" y="1248975"/>
            <a:ext cx="3780600" cy="2595819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359E8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4829575" y="3911500"/>
            <a:ext cx="3780600" cy="9945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359E8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761450" y="1259656"/>
            <a:ext cx="3324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8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 Energy and Commerce Committee</a:t>
            </a:r>
            <a:endParaRPr sz="1200" b="1" i="0" u="none" strike="noStrike" cap="none">
              <a:solidFill>
                <a:srgbClr val="283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868444" y="1477089"/>
            <a:ext cx="3566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$456 billion has been delegated to the panel providing funding for a variety of programs including: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$150B Clean Electricity Performance Program (CEPP)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$9B Electric Transmission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$13B Electric Vehicle Infrastructure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4917361" y="1291313"/>
            <a:ext cx="3324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8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 and Ways Committee</a:t>
            </a:r>
            <a:endParaRPr sz="1200" b="1" i="0" u="none" strike="noStrike" cap="none">
              <a:solidFill>
                <a:srgbClr val="283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800779" y="2919200"/>
            <a:ext cx="3324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8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and Labor Committee</a:t>
            </a:r>
            <a:endParaRPr sz="1200" b="1" i="0" u="none" strike="noStrike" cap="none">
              <a:solidFill>
                <a:srgbClr val="283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4829588" y="3911503"/>
            <a:ext cx="378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8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 Oversight and Reform</a:t>
            </a:r>
            <a:endParaRPr sz="1200" b="1" i="0" u="none" strike="noStrike" cap="none">
              <a:solidFill>
                <a:srgbClr val="283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4936594" y="1499051"/>
            <a:ext cx="3566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ITC (Wind) and PTC (Solar) tax credits would be extended at their full rate through 2031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Energy Tax Credit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Electric Vehicle Tax Credit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increases for US based manufacturing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Davis Bacon on all tax credits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Apprenticeship utilization requirements on projects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Extends a tax cut for families with children (CTC/EITC/CDCTC)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895619" y="3151414"/>
            <a:ext cx="3566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Certain provisions of the Protecting the Right to Organize Act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Enforcement of labor law violations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Monetary penalties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Free, universal pre-k for three and four-year olds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$82B Public School Infrastructure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$80B in Workforce Development Programs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4936525" y="4061198"/>
            <a:ext cx="356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$5B to the General Services Administration for EV’s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$2.4B for USPS vehicle electrification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549850" y="388550"/>
            <a:ext cx="7899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" sz="2200" b="1" i="0" u="none" strike="noStrike" cap="none">
                <a:solidFill>
                  <a:srgbClr val="28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Topline provisions in the Senate Democrats’ $3.5 trillion budget resolution for FY 2022</a:t>
            </a:r>
            <a:endParaRPr sz="1400" b="0" i="0" u="none" strike="noStrike" cap="none">
              <a:solidFill>
                <a:srgbClr val="283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550200" y="1571175"/>
            <a:ext cx="4113600" cy="12528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550190" y="1580227"/>
            <a:ext cx="3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1" i="0" u="none" strike="noStrike" cap="none">
                <a:solidFill>
                  <a:srgbClr val="28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 Natural Resources Committee</a:t>
            </a:r>
            <a:endParaRPr sz="1200" b="1" i="0" u="none" strike="noStrike" cap="none">
              <a:solidFill>
                <a:srgbClr val="283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560545" y="1905450"/>
            <a:ext cx="401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$3B for the creation of a Civilian Climate Corps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4770900" y="1571175"/>
            <a:ext cx="4122000" cy="12528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4881294" y="1580234"/>
            <a:ext cx="390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1" i="0" u="none" strike="noStrike" cap="none">
                <a:solidFill>
                  <a:srgbClr val="28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Transportation and Infrastructure Committee</a:t>
            </a:r>
            <a:endParaRPr sz="1400" b="1" i="0" u="none" strike="noStrike" cap="none">
              <a:solidFill>
                <a:srgbClr val="283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4881300" y="1918400"/>
            <a:ext cx="401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$10B Affordable Housing Access Program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$10B High-Speed Rail planning and development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$11.7B Clean Water State Revolving Fund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title" idx="4294967295"/>
          </p:nvPr>
        </p:nvSpPr>
        <p:spPr>
          <a:xfrm>
            <a:off x="902088" y="413550"/>
            <a:ext cx="733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n" sz="2160" b="1">
                <a:solidFill>
                  <a:srgbClr val="283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H.R. 842/S. 420 – Protecting the Right to Organize Act of 2021 (PRO Act)</a:t>
            </a:r>
            <a:endParaRPr sz="2160" b="1">
              <a:solidFill>
                <a:srgbClr val="283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928041" y="2861393"/>
            <a:ext cx="7287900" cy="6846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2659618" y="1079069"/>
            <a:ext cx="3113700" cy="1361400"/>
          </a:xfrm>
          <a:prstGeom prst="roundRect">
            <a:avLst>
              <a:gd name="adj" fmla="val 3943"/>
            </a:avLst>
          </a:prstGeom>
          <a:noFill/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Background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</a:pP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116</a:t>
            </a:r>
            <a:r>
              <a:rPr lang="en" sz="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Congress: Passed House on 2/6/2020, but did not pass the Republican-controlled Senate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</a:pP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largely Democratic support: Of the 213 cosponsors, 210 are Democrats and 3 are Republicans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</a:pP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Republicans and key business groups oppose the bill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</a:pP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Sen. Patty Murray (D-WA) introduced a companion in the Senate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1"/>
          <p:cNvSpPr/>
          <p:nvPr/>
        </p:nvSpPr>
        <p:spPr>
          <a:xfrm rot="5400000">
            <a:off x="1078690" y="929730"/>
            <a:ext cx="1359300" cy="16602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955414" y="1120775"/>
            <a:ext cx="10905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Bill sponsors</a:t>
            </a:r>
            <a:endParaRPr sz="1200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1093135" y="1964646"/>
            <a:ext cx="133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Rep. Robert Scott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rgbClr val="0180E5"/>
                </a:solidFill>
                <a:latin typeface="Arial"/>
                <a:ea typeface="Arial"/>
                <a:cs typeface="Arial"/>
                <a:sym typeface="Arial"/>
              </a:rPr>
              <a:t>D-VA-3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Sen. Patty Murray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rgbClr val="0180E5"/>
                </a:solidFill>
                <a:latin typeface="Arial"/>
                <a:ea typeface="Arial"/>
                <a:cs typeface="Arial"/>
                <a:sym typeface="Arial"/>
              </a:rPr>
              <a:t>D-WA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5844629" y="1079069"/>
            <a:ext cx="2371200" cy="1361400"/>
          </a:xfrm>
          <a:prstGeom prst="roundRect">
            <a:avLst>
              <a:gd name="adj" fmla="val 3943"/>
            </a:avLst>
          </a:prstGeom>
          <a:noFill/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Outlook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 Act is unlikely to pass in the Senate due to the filibuster and a slim Democratic majority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pass the bill and avoid a filibuster, every Senate Democrat and 10 Republicans must support the bill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 unlikely to pass in its current form, future legislation may include certain elements of the PRO Act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11"/>
          <p:cNvGrpSpPr/>
          <p:nvPr/>
        </p:nvGrpSpPr>
        <p:grpSpPr>
          <a:xfrm>
            <a:off x="2320650" y="3020022"/>
            <a:ext cx="5472451" cy="465525"/>
            <a:chOff x="1645594" y="2027158"/>
            <a:chExt cx="5472451" cy="620700"/>
          </a:xfrm>
        </p:grpSpPr>
        <p:sp>
          <p:nvSpPr>
            <p:cNvPr id="197" name="Google Shape;197;p11"/>
            <p:cNvSpPr/>
            <p:nvPr/>
          </p:nvSpPr>
          <p:spPr>
            <a:xfrm>
              <a:off x="3127986" y="2027217"/>
              <a:ext cx="1589100" cy="301500"/>
            </a:xfrm>
            <a:prstGeom prst="chevron">
              <a:avLst>
                <a:gd name="adj" fmla="val 50000"/>
              </a:avLst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 Black"/>
                <a:buNone/>
              </a:pPr>
              <a:r>
                <a:rPr lang="en" sz="900" b="0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Passed Senate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645594" y="2027217"/>
              <a:ext cx="1589100" cy="301500"/>
            </a:xfrm>
            <a:prstGeom prst="homePlate">
              <a:avLst>
                <a:gd name="adj" fmla="val 50000"/>
              </a:avLst>
            </a:prstGeom>
            <a:solidFill>
              <a:srgbClr val="283F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 Black"/>
                <a:buNone/>
              </a:pPr>
              <a:r>
                <a:rPr lang="en" sz="900" b="1" i="0" u="none" strike="noStrike" cap="none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Introduced: Senate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 Black"/>
                <a:buNone/>
              </a:pPr>
              <a:r>
                <a:rPr lang="en" sz="900" b="1" i="0" u="none" strike="noStrike" cap="none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2/24/21</a:t>
              </a:r>
              <a:endParaRPr sz="9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5703245" y="2027217"/>
              <a:ext cx="1414800" cy="614400"/>
            </a:xfrm>
            <a:prstGeom prst="chevron">
              <a:avLst>
                <a:gd name="adj" fmla="val 50000"/>
              </a:avLst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 Black"/>
                <a:buNone/>
              </a:pPr>
              <a:r>
                <a:rPr lang="en" sz="900" b="0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Signed by president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11"/>
            <p:cNvGrpSpPr/>
            <p:nvPr/>
          </p:nvGrpSpPr>
          <p:grpSpPr>
            <a:xfrm>
              <a:off x="4594141" y="2027158"/>
              <a:ext cx="1375409" cy="620438"/>
              <a:chOff x="4594141" y="2027217"/>
              <a:chExt cx="1375409" cy="652200"/>
            </a:xfrm>
          </p:grpSpPr>
          <p:sp>
            <p:nvSpPr>
              <p:cNvPr id="201" name="Google Shape;201;p11"/>
              <p:cNvSpPr/>
              <p:nvPr/>
            </p:nvSpPr>
            <p:spPr>
              <a:xfrm rot="-2692024">
                <a:off x="4669883" y="2170460"/>
                <a:ext cx="365717" cy="365717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4617150" y="2027217"/>
                <a:ext cx="1352400" cy="652200"/>
              </a:xfrm>
              <a:prstGeom prst="chevron">
                <a:avLst>
                  <a:gd name="adj" fmla="val 5000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 Black"/>
                  <a:buNone/>
                </a:pPr>
                <a:r>
                  <a:rPr lang="en" sz="800" b="0" i="0" u="none" strike="noStrike" cap="non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Differences resolved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" name="Google Shape;203;p11"/>
            <p:cNvSpPr/>
            <p:nvPr/>
          </p:nvSpPr>
          <p:spPr>
            <a:xfrm>
              <a:off x="3127986" y="2346358"/>
              <a:ext cx="1589100" cy="301500"/>
            </a:xfrm>
            <a:prstGeom prst="chevron">
              <a:avLst>
                <a:gd name="adj" fmla="val 50000"/>
              </a:avLst>
            </a:prstGeom>
            <a:solidFill>
              <a:srgbClr val="283F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0" u="none" strike="noStrike" cap="none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Passed House 3/9/21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645594" y="2346358"/>
              <a:ext cx="1589100" cy="301500"/>
            </a:xfrm>
            <a:prstGeom prst="homePlate">
              <a:avLst>
                <a:gd name="adj" fmla="val 50000"/>
              </a:avLst>
            </a:prstGeom>
            <a:solidFill>
              <a:srgbClr val="283F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 Black"/>
                <a:buNone/>
              </a:pPr>
              <a:r>
                <a:rPr lang="en" sz="900" b="1" i="0" u="none" strike="noStrike" cap="none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Introduced: House 2/4/21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11"/>
          <p:cNvSpPr txBox="1"/>
          <p:nvPr/>
        </p:nvSpPr>
        <p:spPr>
          <a:xfrm>
            <a:off x="1056346" y="3162825"/>
            <a:ext cx="1265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H.R. 842/S. 420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972" y="1315702"/>
            <a:ext cx="572539" cy="65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971" y="1321891"/>
            <a:ext cx="546017" cy="645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/>
          <p:nvPr/>
        </p:nvSpPr>
        <p:spPr>
          <a:xfrm>
            <a:off x="953545" y="2594836"/>
            <a:ext cx="6414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Status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902100" y="3817525"/>
            <a:ext cx="30000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F6D"/>
              </a:buClr>
              <a:buSzPts val="1200"/>
              <a:buFont typeface="Times New Roman"/>
              <a:buChar char="●"/>
            </a:pPr>
            <a:r>
              <a:rPr lang="en" sz="1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Tribal Labor Sovereignty Act</a:t>
            </a:r>
            <a:endParaRPr sz="12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 amt="20000"/>
          </a:blip>
          <a:srcRect b="3772"/>
          <a:stretch/>
        </p:blipFill>
        <p:spPr>
          <a:xfrm>
            <a:off x="4294975" y="165350"/>
            <a:ext cx="5306225" cy="647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 txBox="1">
            <a:spLocks noGrp="1"/>
          </p:cNvSpPr>
          <p:nvPr>
            <p:ph type="title" idx="4294967295"/>
          </p:nvPr>
        </p:nvSpPr>
        <p:spPr>
          <a:xfrm>
            <a:off x="743062" y="3834020"/>
            <a:ext cx="733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n" sz="610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Political Forecast</a:t>
            </a:r>
            <a:endParaRPr sz="610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Google Shape;218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 idx="4294967295"/>
          </p:nvPr>
        </p:nvSpPr>
        <p:spPr>
          <a:xfrm>
            <a:off x="640651" y="314075"/>
            <a:ext cx="733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n" sz="306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IBEW PAC Website</a:t>
            </a:r>
            <a:endParaRPr sz="306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650" y="954375"/>
            <a:ext cx="4694149" cy="39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9175" y="1885475"/>
            <a:ext cx="2932399" cy="293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5724050" y="1001675"/>
            <a:ext cx="3291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283F6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www.ibew.org/ibewpac/contribute</a:t>
            </a:r>
            <a:endParaRPr sz="1700" b="1" i="0" u="none" strike="noStrike" cap="none">
              <a:solidFill>
                <a:srgbClr val="283F6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the QR Code below with your phone camera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>
            <a:spLocks noGrp="1"/>
          </p:cNvSpPr>
          <p:nvPr>
            <p:ph type="title" idx="4294967295"/>
          </p:nvPr>
        </p:nvSpPr>
        <p:spPr>
          <a:xfrm>
            <a:off x="640651" y="314075"/>
            <a:ext cx="733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n" sz="306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IBEW Action Website</a:t>
            </a:r>
            <a:endParaRPr sz="306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526600" y="2233325"/>
            <a:ext cx="32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283F6D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https://ibewaction.org/</a:t>
            </a:r>
            <a:endParaRPr sz="1400" b="1" i="0" u="none" strike="noStrike" cap="none">
              <a:solidFill>
                <a:srgbClr val="283F6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3850" y="1023275"/>
            <a:ext cx="5827673" cy="38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 idx="4294967295"/>
          </p:nvPr>
        </p:nvSpPr>
        <p:spPr>
          <a:xfrm>
            <a:off x="640651" y="314075"/>
            <a:ext cx="733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n" sz="306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Political Newsletter</a:t>
            </a:r>
            <a:endParaRPr sz="306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443025" y="1450550"/>
            <a:ext cx="30747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" sz="1400" b="1" i="0" u="none" strike="noStrike" cap="none">
                <a:solidFill>
                  <a:srgbClr val="283F6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http://www.ibew.org/political/bbb</a:t>
            </a:r>
            <a:endParaRPr sz="1400" b="1" i="0" u="none" strike="noStrike" cap="none">
              <a:solidFill>
                <a:srgbClr val="283F6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email </a:t>
            </a:r>
            <a:r>
              <a:rPr lang="en" sz="1400" b="1" i="0" u="none" strike="noStrike" cap="none">
                <a:solidFill>
                  <a:srgbClr val="283F6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governmentaffairs@ibew.org</a:t>
            </a:r>
            <a:r>
              <a:rPr lang="en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sign up for our monthly newsletter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3949" y="922025"/>
            <a:ext cx="3185552" cy="41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/>
          <p:cNvPicPr preferRelativeResize="0"/>
          <p:nvPr/>
        </p:nvPicPr>
        <p:blipFill rotWithShape="1">
          <a:blip r:embed="rId6">
            <a:alphaModFix/>
          </a:blip>
          <a:srcRect b="1660"/>
          <a:stretch/>
        </p:blipFill>
        <p:spPr>
          <a:xfrm>
            <a:off x="7051900" y="922025"/>
            <a:ext cx="1589900" cy="20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6974" y="3058175"/>
            <a:ext cx="1544826" cy="20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title" idx="4294967295"/>
          </p:nvPr>
        </p:nvSpPr>
        <p:spPr>
          <a:xfrm>
            <a:off x="640651" y="314075"/>
            <a:ext cx="733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n" sz="306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Contact Us</a:t>
            </a:r>
            <a:endParaRPr sz="306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6"/>
          <p:cNvSpPr txBox="1"/>
          <p:nvPr/>
        </p:nvSpPr>
        <p:spPr>
          <a:xfrm>
            <a:off x="2507512" y="1509936"/>
            <a:ext cx="4128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Government Affairs Department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900 7</a:t>
            </a:r>
            <a:r>
              <a:rPr lang="en" sz="1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Street NW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Washington, DC 20001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Phone: </a:t>
            </a:r>
            <a:r>
              <a:rPr lang="en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(202) 728-6046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" sz="1800" b="1" i="0" u="none" strike="noStrike" cap="none">
                <a:solidFill>
                  <a:srgbClr val="00206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governmentaffairs@ibew.org</a:t>
            </a:r>
            <a:r>
              <a:rPr lang="en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/>
          <p:nvPr/>
        </p:nvSpPr>
        <p:spPr>
          <a:xfrm>
            <a:off x="1097275" y="1081600"/>
            <a:ext cx="7339800" cy="3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Butch Lewis Emergency Pension Plan Relief Act</a:t>
            </a:r>
            <a:endParaRPr sz="18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Legislative Updates</a:t>
            </a:r>
            <a:endParaRPr sz="18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Biden’s Build Back Better Agenda</a:t>
            </a:r>
            <a:endParaRPr sz="18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○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Bipartisan Infrastructure Framework</a:t>
            </a:r>
            <a:endParaRPr sz="14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○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Budget Reconciliation Package </a:t>
            </a:r>
            <a:endParaRPr sz="18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Labor Updates</a:t>
            </a:r>
            <a:endParaRPr sz="14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Political Forecast</a:t>
            </a:r>
            <a:endParaRPr sz="18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New PAC System</a:t>
            </a:r>
            <a:endParaRPr sz="18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IBEW Action Website</a:t>
            </a:r>
            <a:endParaRPr sz="18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Political Monthly Newsletter</a:t>
            </a:r>
            <a:endParaRPr sz="14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2"/>
          <p:cNvSpPr txBox="1">
            <a:spLocks noGrp="1"/>
          </p:cNvSpPr>
          <p:nvPr>
            <p:ph type="title" idx="4294967295"/>
          </p:nvPr>
        </p:nvSpPr>
        <p:spPr>
          <a:xfrm>
            <a:off x="719351" y="462700"/>
            <a:ext cx="733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" sz="360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Roadmap</a:t>
            </a:r>
            <a:endParaRPr sz="360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 sz="700"/>
              <a:t>2</a:t>
            </a:fld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 idx="4294967295"/>
          </p:nvPr>
        </p:nvSpPr>
        <p:spPr>
          <a:xfrm>
            <a:off x="624100" y="462700"/>
            <a:ext cx="7691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" sz="240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President Biden signed the Butch Lewis Emergency Pension Plan Relief Act on March 21</a:t>
            </a:r>
            <a:endParaRPr sz="240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625" y="1249400"/>
            <a:ext cx="6232750" cy="35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f5891eac8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787" y="1623700"/>
            <a:ext cx="5348024" cy="29679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f5891eac84_0_0"/>
          <p:cNvSpPr txBox="1">
            <a:spLocks noGrp="1"/>
          </p:cNvSpPr>
          <p:nvPr>
            <p:ph type="title" idx="4294967295"/>
          </p:nvPr>
        </p:nvSpPr>
        <p:spPr>
          <a:xfrm>
            <a:off x="508875" y="326525"/>
            <a:ext cx="79134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" sz="300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Joe Biden: Most Pro-Union President in History</a:t>
            </a:r>
            <a:endParaRPr sz="300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gf5891eac84_0_0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f5891eac84_0_5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-1972200" y="0"/>
            <a:ext cx="13251625" cy="5300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0000"/>
              </a:srgbClr>
            </a:outerShdw>
          </a:effectLst>
        </p:spPr>
      </p:pic>
      <p:sp>
        <p:nvSpPr>
          <p:cNvPr id="79" name="Google Shape;79;gf5891eac84_0_5"/>
          <p:cNvSpPr txBox="1">
            <a:spLocks noGrp="1"/>
          </p:cNvSpPr>
          <p:nvPr>
            <p:ph type="ctrTitle"/>
          </p:nvPr>
        </p:nvSpPr>
        <p:spPr>
          <a:xfrm>
            <a:off x="685800" y="429500"/>
            <a:ext cx="7772400" cy="114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IBEW’s Agenda Matters to President Biden</a:t>
            </a:r>
            <a:endParaRPr sz="3400" b="1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gf5891eac84_0_5"/>
          <p:cNvSpPr txBox="1">
            <a:spLocks noGrp="1"/>
          </p:cNvSpPr>
          <p:nvPr>
            <p:ph type="subTitle" idx="1"/>
          </p:nvPr>
        </p:nvSpPr>
        <p:spPr>
          <a:xfrm>
            <a:off x="685800" y="2430825"/>
            <a:ext cx="7935600" cy="137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" sz="1900" b="1">
                <a:latin typeface="Georgia"/>
                <a:ea typeface="Georgia"/>
                <a:cs typeface="Georgia"/>
                <a:sym typeface="Georgia"/>
              </a:rPr>
              <a:t>On the agenda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Georgia"/>
              <a:buChar char="●"/>
            </a:pPr>
            <a:r>
              <a:rPr lang="en" sz="1900" b="1">
                <a:latin typeface="Georgia"/>
                <a:ea typeface="Georgia"/>
                <a:cs typeface="Georgia"/>
                <a:sym typeface="Georgia"/>
              </a:rPr>
              <a:t>Infrastructure legislation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●"/>
            </a:pPr>
            <a:r>
              <a:rPr lang="en" sz="1900" b="1">
                <a:latin typeface="Georgia"/>
                <a:ea typeface="Georgia"/>
                <a:cs typeface="Georgia"/>
                <a:sym typeface="Georgia"/>
              </a:rPr>
              <a:t>Apprenticeship initiatives (rescinding IRAPs)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●"/>
            </a:pPr>
            <a:r>
              <a:rPr lang="en" sz="1900" b="1">
                <a:latin typeface="Georgia"/>
                <a:ea typeface="Georgia"/>
                <a:cs typeface="Georgia"/>
                <a:sym typeface="Georgia"/>
              </a:rPr>
              <a:t>Retirement security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●"/>
            </a:pPr>
            <a:r>
              <a:rPr lang="en" sz="1900" b="1">
                <a:latin typeface="Georgia"/>
                <a:ea typeface="Georgia"/>
                <a:cs typeface="Georgia"/>
                <a:sym typeface="Georgia"/>
              </a:rPr>
              <a:t>Domestic manufacturing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endParaRPr sz="1700"/>
          </a:p>
        </p:txBody>
      </p:sp>
      <p:sp>
        <p:nvSpPr>
          <p:cNvPr id="81" name="Google Shape;81;gf5891eac84_0_5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f5891eac84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950" y="1376750"/>
            <a:ext cx="6314102" cy="35516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f5891eac84_0_10"/>
          <p:cNvSpPr txBox="1">
            <a:spLocks noGrp="1"/>
          </p:cNvSpPr>
          <p:nvPr>
            <p:ph type="title" idx="4294967295"/>
          </p:nvPr>
        </p:nvSpPr>
        <p:spPr>
          <a:xfrm>
            <a:off x="652300" y="190500"/>
            <a:ext cx="76911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" sz="240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President Biden Promotes IBEW Skills, Professionalism</a:t>
            </a:r>
            <a:endParaRPr sz="240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gf5891eac84_0_10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ctrTitle"/>
          </p:nvPr>
        </p:nvSpPr>
        <p:spPr>
          <a:xfrm>
            <a:off x="658300" y="410056"/>
            <a:ext cx="75522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" sz="360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Build Back Better Agenda</a:t>
            </a:r>
            <a:endParaRPr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4"/>
          <p:cNvSpPr txBox="1">
            <a:spLocks noGrp="1"/>
          </p:cNvSpPr>
          <p:nvPr>
            <p:ph type="subTitle" idx="1"/>
          </p:nvPr>
        </p:nvSpPr>
        <p:spPr>
          <a:xfrm>
            <a:off x="658300" y="1598124"/>
            <a:ext cx="7144500" cy="2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80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Bipartisan Infrastructure Framework</a:t>
            </a:r>
            <a:endParaRPr sz="1800" b="1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191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Georgia"/>
              <a:buChar char="•"/>
            </a:pPr>
            <a:r>
              <a:rPr lang="en" sz="15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$1T in “Hard Infrastructure” or “Traditional Infrastructure” investments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endParaRPr sz="15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800" b="1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Budget Reconciliation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8191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Georgia"/>
              <a:buChar char="•"/>
            </a:pPr>
            <a:r>
              <a:rPr lang="en" sz="15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$3.5T package that requires special rules to overcome a filibuster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2763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Georgia"/>
              <a:buChar char="•"/>
            </a:pPr>
            <a:r>
              <a:rPr lang="en" sz="13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Contains “human infrastructure”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endParaRPr sz="15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1950" lvl="0" indent="-133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endParaRPr sz="15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Times New Roman"/>
              <a:buNone/>
            </a:pP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/>
        </p:nvSpPr>
        <p:spPr>
          <a:xfrm>
            <a:off x="660401" y="228685"/>
            <a:ext cx="7339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" sz="2400" b="1" i="0" u="none" strike="noStrike" cap="none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Bipartisan Infrastructure Framework (1/2)</a:t>
            </a:r>
            <a:endParaRPr sz="2400" b="1" i="0" u="none" strike="noStrike" cap="none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1428053" y="1741602"/>
            <a:ext cx="1926300" cy="974700"/>
          </a:xfrm>
          <a:prstGeom prst="roundRect">
            <a:avLst>
              <a:gd name="adj" fmla="val 16667"/>
            </a:avLst>
          </a:prstGeom>
          <a:solidFill>
            <a:srgbClr val="283F6D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 of the IIJA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3623650" y="1241065"/>
            <a:ext cx="5150700" cy="36663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rgbClr val="283F6D"/>
                </a:solidFill>
                <a:latin typeface="Arial"/>
                <a:ea typeface="Arial"/>
                <a:cs typeface="Arial"/>
                <a:sym typeface="Arial"/>
              </a:rPr>
              <a:t>OVERVIEW OF THE INFRASTRUCTURE INVESTMENT AND JOBS ACT</a:t>
            </a:r>
            <a:endParaRPr sz="1100" b="1" i="0" u="none" strike="noStrike" cap="none">
              <a:solidFill>
                <a:srgbClr val="283F6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Authorizes nearly $550 billion in new federal money for infrastructure projects, as well as to renew existing programs that were set to expire in September.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$110 billion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roads, bridges, and other major projects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$73 billion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update the nation’s electricity grid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$66 billion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passenger and freight rail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$65 billion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broadband internet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$55 billion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water infrastructure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3495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▪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$15 billion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removing lead pipes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$50 billion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climate resiliency projects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$39 billion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public transit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$21 billion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environmental remediation projects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$17 billion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ports and waterways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$7.5 billion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low emissions buses and ferries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$7.5 billion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construct EV charging stations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616" y="2099869"/>
            <a:ext cx="484132" cy="47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/>
        </p:nvSpPr>
        <p:spPr>
          <a:xfrm>
            <a:off x="660401" y="605977"/>
            <a:ext cx="774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August 10, the Senate approved the Infrastructure Investment and Jobs Act in a 69-30 vote and now sends the bill to a divided House of Representatives</a:t>
            </a:r>
            <a:endParaRPr sz="1400" b="1" i="0" u="none" strike="noStrike" cap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5"/>
          <p:cNvCxnSpPr/>
          <p:nvPr/>
        </p:nvCxnSpPr>
        <p:spPr>
          <a:xfrm>
            <a:off x="3207855" y="2228950"/>
            <a:ext cx="415800" cy="0"/>
          </a:xfrm>
          <a:prstGeom prst="straightConnector1">
            <a:avLst/>
          </a:prstGeom>
          <a:noFill/>
          <a:ln w="9525" cap="flat" cmpd="sng">
            <a:solidFill>
              <a:srgbClr val="283F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/>
        </p:nvSpPr>
        <p:spPr>
          <a:xfrm>
            <a:off x="660401" y="228685"/>
            <a:ext cx="7339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" sz="2400" b="1" i="0" u="none" strike="noStrike" cap="none">
                <a:solidFill>
                  <a:srgbClr val="283F6D"/>
                </a:solidFill>
                <a:latin typeface="Georgia"/>
                <a:ea typeface="Georgia"/>
                <a:cs typeface="Georgia"/>
                <a:sym typeface="Georgia"/>
              </a:rPr>
              <a:t>Bipartisan Infrastructure Framework (2/2)</a:t>
            </a:r>
            <a:endParaRPr sz="2400" i="0" u="none" strike="noStrike" cap="none">
              <a:solidFill>
                <a:srgbClr val="283F6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660401" y="645315"/>
            <a:ext cx="774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Yesterday, Speaker Nancy Pelosi (D-CA-12) announced the House will vote on the bipartisan bill this upcoming Thursday, September 30.</a:t>
            </a:r>
            <a:endParaRPr sz="1400" b="1" i="0" u="none" strike="noStrike" cap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0" y="342900"/>
            <a:ext cx="251400" cy="4800600"/>
          </a:xfrm>
          <a:prstGeom prst="rect">
            <a:avLst/>
          </a:prstGeom>
          <a:solidFill>
            <a:srgbClr val="D2AE5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1308120" y="1693233"/>
            <a:ext cx="2047800" cy="11421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Overview of the IIJA</a:t>
            </a: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185" y="2113056"/>
            <a:ext cx="514652" cy="55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/>
          <p:nvPr/>
        </p:nvSpPr>
        <p:spPr>
          <a:xfrm>
            <a:off x="3771575" y="1296800"/>
            <a:ext cx="5147100" cy="3553500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283F6D"/>
                </a:solidFill>
                <a:latin typeface="Arial"/>
                <a:ea typeface="Arial"/>
                <a:cs typeface="Arial"/>
                <a:sym typeface="Arial"/>
              </a:rPr>
              <a:t>CRITICISMS OF THE INFRASTRUCTURE INVESTMENT AND JOBS ACT</a:t>
            </a:r>
            <a:endParaRPr sz="1400" b="0" i="0" u="none" strike="noStrike" cap="none">
              <a:solidFill>
                <a:srgbClr val="283F6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359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3037" marR="0" lvl="0" indent="-173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▪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the bill had been lauded for being “paid for,” including by repurposing unspent COVID-19 relief funds, the Congressional Budget Office said the legislation would add $256 billion to the federal deficit over the next decade, leading conservatives to largely oppose the bill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3037" marR="0" lvl="0" indent="-173037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▪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Inversely, progressive Democrats in the House argue the bill been slimmed down too much, calling for the Senate to pass a separate $3.5 trillion ‘social infrastructure’ budget resolution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5475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o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passage of the IIJA in the Senate, the chamber voted to proceed with the budget resolution along party lines, 50-49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283F6D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1400" b="0" i="0" u="none" strike="noStrike" cap="none">
              <a:solidFill>
                <a:srgbClr val="283F6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2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▪"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late August, House Speaker Nancy Pelosi (D-CA-12) backed the IIJA in the House as they passed the secondary budget resolution with unanimous support from Democrats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2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▪"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September 26, Speaker Pelosi moved the vote on the bipartisan infrastructure bill forward to Thursday September 30, setting the vote just a few hours before government funding is scheduled to lapse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2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▪"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Progressive Democrats have said they will not support the infrastructure bill until Congress decides on the $3.5 trillion budget reconciliation plan, however the plan remains incomplete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2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▪"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House Republicans have encouraged their members to oppose the infrastructure package, Democrats can ill afford their own members opposing the bill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1308120" y="3297180"/>
            <a:ext cx="2047800" cy="1142700"/>
          </a:xfrm>
          <a:prstGeom prst="roundRect">
            <a:avLst>
              <a:gd name="adj" fmla="val 16667"/>
            </a:avLst>
          </a:prstGeom>
          <a:solidFill>
            <a:srgbClr val="283F6D"/>
          </a:solidFill>
          <a:ln w="12700" cap="flat" cmpd="sng">
            <a:solidFill>
              <a:srgbClr val="283F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Outlook for passage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430" y="3687913"/>
            <a:ext cx="574945" cy="5737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6"/>
          <p:cNvCxnSpPr/>
          <p:nvPr/>
        </p:nvCxnSpPr>
        <p:spPr>
          <a:xfrm>
            <a:off x="3355780" y="3875979"/>
            <a:ext cx="415800" cy="0"/>
          </a:xfrm>
          <a:prstGeom prst="straightConnector1">
            <a:avLst/>
          </a:prstGeom>
          <a:noFill/>
          <a:ln w="9525" cap="flat" cmpd="sng">
            <a:solidFill>
              <a:srgbClr val="283F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5C6B5"/>
      </a:accent1>
      <a:accent2>
        <a:srgbClr val="00A8E1"/>
      </a:accent2>
      <a:accent3>
        <a:srgbClr val="BABBBA"/>
      </a:accent3>
      <a:accent4>
        <a:srgbClr val="FE5637"/>
      </a:accent4>
      <a:accent5>
        <a:srgbClr val="32653A"/>
      </a:accent5>
      <a:accent6>
        <a:srgbClr val="005471"/>
      </a:accent6>
      <a:hlink>
        <a:srgbClr val="69D3EB"/>
      </a:hlink>
      <a:folHlink>
        <a:srgbClr val="2B69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1517</Words>
  <Application>Microsoft Office PowerPoint</Application>
  <PresentationFormat>On-screen Show (16:9)</PresentationFormat>
  <Paragraphs>204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Georgia</vt:lpstr>
      <vt:lpstr>Arial Black</vt:lpstr>
      <vt:lpstr>Courier New</vt:lpstr>
      <vt:lpstr>Times New Roman</vt:lpstr>
      <vt:lpstr>Noto Sans Symbols</vt:lpstr>
      <vt:lpstr>Calibri</vt:lpstr>
      <vt:lpstr>Office Theme</vt:lpstr>
      <vt:lpstr>PowerPoint Presentation</vt:lpstr>
      <vt:lpstr>Roadmap</vt:lpstr>
      <vt:lpstr>President Biden signed the Butch Lewis Emergency Pension Plan Relief Act on March 21</vt:lpstr>
      <vt:lpstr>Joe Biden: Most Pro-Union President in History</vt:lpstr>
      <vt:lpstr>IBEW’s Agenda Matters to President Biden</vt:lpstr>
      <vt:lpstr>President Biden Promotes IBEW Skills, Professionalism</vt:lpstr>
      <vt:lpstr>Build Back Better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H.R. 842/S. 420 – Protecting the Right to Organize Act of 2021 (PRO Act)</vt:lpstr>
      <vt:lpstr>Political Forecast</vt:lpstr>
      <vt:lpstr>IBEW PAC Website</vt:lpstr>
      <vt:lpstr>IBEW Action Website</vt:lpstr>
      <vt:lpstr>Political Newsletter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Nina</dc:creator>
  <cp:lastModifiedBy>Liu, Nina</cp:lastModifiedBy>
  <cp:revision>2</cp:revision>
  <dcterms:modified xsi:type="dcterms:W3CDTF">2021-10-06T04:04:43Z</dcterms:modified>
</cp:coreProperties>
</file>